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1" r:id="rId4"/>
    <p:sldId id="262" r:id="rId5"/>
    <p:sldId id="263" r:id="rId6"/>
    <p:sldId id="264" r:id="rId7"/>
    <p:sldId id="278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324" r:id="rId20"/>
    <p:sldId id="265" r:id="rId21"/>
    <p:sldId id="280" r:id="rId22"/>
    <p:sldId id="283" r:id="rId23"/>
    <p:sldId id="300" r:id="rId24"/>
    <p:sldId id="286" r:id="rId25"/>
    <p:sldId id="301" r:id="rId26"/>
    <p:sldId id="284" r:id="rId27"/>
    <p:sldId id="298" r:id="rId28"/>
    <p:sldId id="285" r:id="rId29"/>
    <p:sldId id="282" r:id="rId30"/>
    <p:sldId id="290" r:id="rId31"/>
    <p:sldId id="291" r:id="rId32"/>
    <p:sldId id="294" r:id="rId33"/>
    <p:sldId id="293" r:id="rId34"/>
    <p:sldId id="295" r:id="rId35"/>
    <p:sldId id="296" r:id="rId36"/>
    <p:sldId id="302" r:id="rId37"/>
    <p:sldId id="306" r:id="rId38"/>
    <p:sldId id="303" r:id="rId39"/>
    <p:sldId id="257" r:id="rId40"/>
    <p:sldId id="258" r:id="rId41"/>
    <p:sldId id="325" r:id="rId42"/>
    <p:sldId id="305" r:id="rId43"/>
    <p:sldId id="307" r:id="rId44"/>
    <p:sldId id="309" r:id="rId45"/>
    <p:sldId id="310" r:id="rId46"/>
    <p:sldId id="319" r:id="rId47"/>
    <p:sldId id="318" r:id="rId48"/>
    <p:sldId id="314" r:id="rId49"/>
    <p:sldId id="311" r:id="rId50"/>
    <p:sldId id="320" r:id="rId51"/>
    <p:sldId id="321" r:id="rId52"/>
    <p:sldId id="322" r:id="rId53"/>
    <p:sldId id="313" r:id="rId54"/>
    <p:sldId id="323" r:id="rId55"/>
    <p:sldId id="315" r:id="rId56"/>
    <p:sldId id="316" r:id="rId57"/>
    <p:sldId id="317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66" d="100"/>
          <a:sy n="66" d="100"/>
        </p:scale>
        <p:origin x="54" y="54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84840-D930-4645-AFFA-313775A6FD3B}" type="datetimeFigureOut">
              <a:rPr lang="en-US" smtClean="0"/>
              <a:pPr/>
              <a:t>6/19/2018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265C-5256-41D1-88A4-05921A225C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84840-D930-4645-AFFA-313775A6FD3B}" type="datetimeFigureOut">
              <a:rPr lang="en-US" smtClean="0"/>
              <a:pPr/>
              <a:t>6/19/2018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265C-5256-41D1-88A4-05921A225C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84840-D930-4645-AFFA-313775A6FD3B}" type="datetimeFigureOut">
              <a:rPr lang="en-US" smtClean="0"/>
              <a:pPr/>
              <a:t>6/19/2018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265C-5256-41D1-88A4-05921A225C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84840-D930-4645-AFFA-313775A6FD3B}" type="datetimeFigureOut">
              <a:rPr lang="en-US" smtClean="0"/>
              <a:pPr/>
              <a:t>6/19/2018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265C-5256-41D1-88A4-05921A225C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84840-D930-4645-AFFA-313775A6FD3B}" type="datetimeFigureOut">
              <a:rPr lang="en-US" smtClean="0"/>
              <a:pPr/>
              <a:t>6/19/2018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265C-5256-41D1-88A4-05921A225C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84840-D930-4645-AFFA-313775A6FD3B}" type="datetimeFigureOut">
              <a:rPr lang="en-US" smtClean="0"/>
              <a:pPr/>
              <a:t>6/19/2018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265C-5256-41D1-88A4-05921A225C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84840-D930-4645-AFFA-313775A6FD3B}" type="datetimeFigureOut">
              <a:rPr lang="en-US" smtClean="0"/>
              <a:pPr/>
              <a:t>6/19/2018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265C-5256-41D1-88A4-05921A225C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84840-D930-4645-AFFA-313775A6FD3B}" type="datetimeFigureOut">
              <a:rPr lang="en-US" smtClean="0"/>
              <a:pPr/>
              <a:t>6/19/2018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265C-5256-41D1-88A4-05921A225C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84840-D930-4645-AFFA-313775A6FD3B}" type="datetimeFigureOut">
              <a:rPr lang="en-US" smtClean="0"/>
              <a:pPr/>
              <a:t>6/19/2018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265C-5256-41D1-88A4-05921A225C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84840-D930-4645-AFFA-313775A6FD3B}" type="datetimeFigureOut">
              <a:rPr lang="en-US" smtClean="0"/>
              <a:pPr/>
              <a:t>6/19/2018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265C-5256-41D1-88A4-05921A225C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84840-D930-4645-AFFA-313775A6FD3B}" type="datetimeFigureOut">
              <a:rPr lang="en-US" smtClean="0"/>
              <a:pPr/>
              <a:t>6/19/2018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265C-5256-41D1-88A4-05921A225C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084840-D930-4645-AFFA-313775A6FD3B}" type="datetimeFigureOut">
              <a:rPr lang="en-US" smtClean="0"/>
              <a:pPr/>
              <a:t>6/19/2018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6265C-5256-41D1-88A4-05921A225C5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noahsdad.com/physical-characteristics/flat-profile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://noahsdad.com/physical-characteristics/tongue-2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downsyndrome.com/files/2011/01/simian_crease.jpg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hyperlink" Target="http://www.google.com/imgres?start=233&amp;hl=en&amp;sa=X&amp;pwst=1&amp;rlz=1G1ACAW_ENLK421&amp;biw=1017&amp;bih=452&amp;tbm=isch&amp;prmd=imvns&amp;tbnid=fDR3Vb45L_2bpM:&amp;imgrefurl=http://emedicine.medscape.com/article/1113071-overview&amp;docid=XVSbvP9MGw8jqM&amp;imgurl=http://img.medscape.com/pi/emed/ckb/dermatology/1048885-1113071-1576tn.jpg&amp;w=133&amp;h=200&amp;ei=RoNkT-jsHYKsrAe5mei8Bw&amp;zoom=1&amp;iact=rc&amp;dur=0&amp;sig=112742909992338623693&amp;page=16&amp;tbnh=132&amp;tbnw=95&amp;ndsp=15&amp;ved=1t:429,r:10,s:233&amp;tx=21&amp;ty=58" TargetMode="External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google.com/imgres?hl=en&amp;sa=X&amp;rlz=1G1ACAW_ENLK421&amp;biw=1017&amp;bih=452&amp;tbm=isch&amp;prmd=imvnsl&amp;tbnid=RsdfESB54KTYCM:&amp;imgrefurl=http://hcms-genetic-disorder-research.wikispaces.com/2.+Down+Syndrome&amp;docid=q7syubYnfNtS_M&amp;imgurl=http://hcms-genetic-disorder-research.wikispaces.com/file/view/Down's_syndromeI.jpg/135586501/Down's_syndromeI.jpg&amp;w=436&amp;h=298&amp;ei=sFdbT86cE87QrQeq_9D1DQ&amp;zoom=1&amp;iact=rc&amp;dur=249&amp;sig=112742909992338623693&amp;page=2&amp;tbnh=118&amp;tbnw=173&amp;start=14&amp;ndsp=15&amp;ved=1t:429,r:2,s:14&amp;tx=89&amp;ty=35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google.com/imgres?hl=en&amp;sa=X&amp;rlz=1G1ACAW_ENLK421&amp;biw=1017&amp;bih=452&amp;tbm=isch&amp;tbnid=KZ3P-iURnrRcwM:&amp;imgrefurl=http://www.genetics.edu.au/factsheet/fs28&amp;docid=xfHx1Wo5Z484kM&amp;imgurl=http://www.genetics.edu.au/images/factsheets/fs28-1.gif&amp;w=433&amp;h=289&amp;ei=dFxbT5-qIpHyrQfIi5GlDA&amp;zoom=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An Introduction to Clinical Genetics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Prof. Asvini D Fernando</a:t>
            </a:r>
          </a:p>
          <a:p>
            <a:r>
              <a:rPr lang="en-US" dirty="0" smtClean="0"/>
              <a:t>Department of Paediatrics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Types of Down Syndrome</a:t>
            </a:r>
            <a:br>
              <a:rPr lang="en-US" sz="32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</a:br>
            <a:endParaRPr lang="en-US" sz="3200" dirty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302" y="1524000"/>
            <a:ext cx="8763000" cy="4572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2. Translocation  (Structural abnormality of chromosomes) 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accounts 3% - 4% of cases</a:t>
            </a:r>
          </a:p>
          <a:p>
            <a:pPr>
              <a:buNone/>
            </a:pPr>
            <a:endParaRPr lang="en-US" sz="1200" dirty="0" smtClean="0">
              <a:latin typeface="Calibri" pitchFamily="34" charset="0"/>
              <a:cs typeface="Calibri" pitchFamily="34" charset="0"/>
            </a:endParaRP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A part of chromosome 21 breaks off during cell </a:t>
            </a:r>
          </a:p>
          <a:p>
            <a:pPr>
              <a:buNone/>
            </a:pPr>
            <a:r>
              <a:rPr lang="en-US" sz="2800" dirty="0" smtClean="0">
                <a:latin typeface="Calibri" pitchFamily="34" charset="0"/>
                <a:cs typeface="Calibri" pitchFamily="34" charset="0"/>
              </a:rPr>
              <a:t>	division and attaches to another chromosome</a:t>
            </a:r>
          </a:p>
          <a:p>
            <a:pPr>
              <a:buNone/>
            </a:pPr>
            <a:endParaRPr lang="en-US" sz="1200" dirty="0" smtClean="0">
              <a:latin typeface="Calibri" pitchFamily="34" charset="0"/>
              <a:cs typeface="Calibri" pitchFamily="34" charset="0"/>
            </a:endParaRP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The extra piece of the 21st chromosome causes the characteristics of Down syndrome </a:t>
            </a:r>
          </a:p>
          <a:p>
            <a:endParaRPr lang="en-US" sz="1400" dirty="0" smtClean="0">
              <a:latin typeface="Calibri" pitchFamily="34" charset="0"/>
              <a:cs typeface="Calibri" pitchFamily="34" charset="0"/>
            </a:endParaRP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One of the parents may be a carrier </a:t>
            </a:r>
          </a:p>
          <a:p>
            <a:endParaRPr lang="en-US" sz="28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914400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14,21 Translocation</a:t>
            </a:r>
            <a:endParaRPr lang="en-US" sz="3200" dirty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914400"/>
            <a:ext cx="6934200" cy="5711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7200"/>
            <a:ext cx="7772400" cy="1197864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Types of Down Syndrome</a:t>
            </a:r>
            <a:br>
              <a:rPr lang="en-US" sz="32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</a:br>
            <a:endParaRPr lang="en-US" sz="3200" dirty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8229600" cy="4572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	3</a:t>
            </a:r>
            <a:r>
              <a:rPr lang="en-US" sz="28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. 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	</a:t>
            </a:r>
            <a:r>
              <a:rPr lang="en-US" sz="28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Mosaicism</a:t>
            </a:r>
          </a:p>
          <a:p>
            <a:endParaRPr lang="en-US" sz="1200" dirty="0" smtClean="0">
              <a:latin typeface="Calibri" pitchFamily="34" charset="0"/>
              <a:cs typeface="Calibri" pitchFamily="34" charset="0"/>
            </a:endParaRP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A mixture of two types of cells, some containing 46 chromosomes and some with 47 </a:t>
            </a:r>
          </a:p>
          <a:p>
            <a:endParaRPr lang="en-US" sz="1200" dirty="0" smtClean="0">
              <a:latin typeface="Calibri" pitchFamily="34" charset="0"/>
              <a:cs typeface="Calibri" pitchFamily="34" charset="0"/>
            </a:endParaRP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1-2% of all cases of Down syndrome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4343400" cy="1121664"/>
          </a:xfrm>
        </p:spPr>
        <p:txBody>
          <a:bodyPr/>
          <a:lstStyle/>
          <a:p>
            <a:r>
              <a:rPr lang="en-US" sz="32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Down Syndrome</a:t>
            </a:r>
            <a:br>
              <a:rPr lang="en-US" sz="32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32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The Phenotype</a:t>
            </a:r>
            <a:endParaRPr lang="en-US" sz="3200" dirty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915400" cy="5638800"/>
          </a:xfrm>
        </p:spPr>
        <p:txBody>
          <a:bodyPr>
            <a:normAutofit/>
          </a:bodyPr>
          <a:lstStyle/>
          <a:p>
            <a:r>
              <a:rPr lang="en-US" dirty="0" smtClean="0"/>
              <a:t>Hypotonia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 flat facial profile, flat nasal bridge, small nose</a:t>
            </a:r>
          </a:p>
          <a:p>
            <a:endParaRPr lang="en-US" dirty="0" smtClean="0"/>
          </a:p>
          <a:p>
            <a:r>
              <a:rPr lang="en-US" dirty="0" smtClean="0"/>
              <a:t>Upwards slant of eyes with epicanthic folds 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Content Placeholder 3" descr="http://newborns.stanford.edu/images/downs4.jp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1400" y="1676400"/>
            <a:ext cx="2590800" cy="2819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Content Placeholder 3" descr="down syndrome flat profile">
            <a:hlinkClick r:id="rId3"/>
          </p:cNvPr>
          <p:cNvPicPr>
            <a:picLocks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77000" y="2209800"/>
            <a:ext cx="2286000" cy="2133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8200" y="1981200"/>
            <a:ext cx="1695016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C:\Users\Acer\Desktop\FMP_4890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00800" y="0"/>
            <a:ext cx="2438400" cy="15293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0800"/>
            <a:ext cx="8305800" cy="3993360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Lower birth weight, length and OFC at birth</a:t>
            </a:r>
          </a:p>
          <a:p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endParaRPr lang="en-US" sz="2800" dirty="0" smtClean="0">
              <a:cs typeface="Arial" pitchFamily="34" charset="0"/>
            </a:endParaRPr>
          </a:p>
          <a:p>
            <a:r>
              <a:rPr lang="en-US" sz="2800" dirty="0" smtClean="0">
                <a:cs typeface="Arial" pitchFamily="34" charset="0"/>
              </a:rPr>
              <a:t>A small mouth which makes the tongue seem slightly larger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down syndrome tongue protrusion">
            <a:hlinkClick r:id="rId2"/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3600" y="3122341"/>
            <a:ext cx="3048000" cy="2362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 descr="http://newborns.stanford.edu/images/Turner-Syndrome-Neck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0" y="152400"/>
            <a:ext cx="2732049" cy="2362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tangle 4"/>
          <p:cNvSpPr/>
          <p:nvPr/>
        </p:nvSpPr>
        <p:spPr>
          <a:xfrm>
            <a:off x="838200" y="457200"/>
            <a:ext cx="294305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Down Syndrome</a:t>
            </a:r>
          </a:p>
          <a:p>
            <a:r>
              <a:rPr lang="en-US" sz="32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The </a:t>
            </a:r>
            <a:r>
              <a:rPr lang="en-US" sz="3200" dirty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Phenotype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http://newborns.stanford.edu/images/downs2.jpg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20629" y="1524000"/>
            <a:ext cx="3752620" cy="457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3" descr="http://downsyndrome.com/files/2011/01/simian_crease-e1321467777667-300x213.jpg">
            <a:hlinkClick r:id="rId3"/>
          </p:cNvPr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838200" y="3810000"/>
            <a:ext cx="3790950" cy="288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https://encrypted-tbn3.google.com/images?q=tbn:ANd9GcReWx_7_Sn5qgjiH3xXinUZz701X7MDkL1gap_U4TOhKELPaaYk">
            <a:hlinkClick r:id="rId5"/>
          </p:cNvPr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76375" y="152400"/>
            <a:ext cx="2514600" cy="304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Rectangle 2"/>
          <p:cNvSpPr/>
          <p:nvPr/>
        </p:nvSpPr>
        <p:spPr>
          <a:xfrm>
            <a:off x="5257800" y="457200"/>
            <a:ext cx="294305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Down Syndrome</a:t>
            </a:r>
          </a:p>
          <a:p>
            <a:r>
              <a:rPr lang="en-US" sz="32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The </a:t>
            </a:r>
            <a:r>
              <a:rPr lang="en-US" sz="3200" dirty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Phenotype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Down Syndrome - Intellectual  Disability</a:t>
            </a:r>
            <a:endParaRPr lang="en-US" sz="3200" dirty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8153400" cy="483156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All will have some degree of intellectual disability</a:t>
            </a:r>
          </a:p>
          <a:p>
            <a:endParaRPr lang="en-US" sz="1200" dirty="0" smtClean="0">
              <a:latin typeface="Calibri" pitchFamily="34" charset="0"/>
              <a:cs typeface="Calibri" pitchFamily="34" charset="0"/>
            </a:endParaRP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They learn to walk, talk and be toilet trained but will meet these developmental milestones later than their typical peers </a:t>
            </a:r>
          </a:p>
          <a:p>
            <a:endParaRPr lang="en-US" sz="1200" dirty="0" smtClean="0">
              <a:latin typeface="Calibri" pitchFamily="34" charset="0"/>
              <a:cs typeface="Calibri" pitchFamily="34" charset="0"/>
            </a:endParaRP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There is a wide variation in ability</a:t>
            </a:r>
          </a:p>
          <a:p>
            <a:endParaRPr lang="en-US" sz="1200" dirty="0" smtClean="0">
              <a:latin typeface="Calibri" pitchFamily="34" charset="0"/>
              <a:cs typeface="Calibri" pitchFamily="34" charset="0"/>
            </a:endParaRP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Early intervention programs help in all areas of child development</a:t>
            </a:r>
            <a:endParaRPr lang="en-US" sz="28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Down Syndrome - Associations</a:t>
            </a:r>
            <a:endParaRPr lang="en-US" sz="3200" dirty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avcdiagra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1381" y="2254186"/>
            <a:ext cx="4039219" cy="2851214"/>
          </a:xfrm>
          <a:prstGeom prst="rect">
            <a:avLst/>
          </a:prstGeom>
          <a:noFill/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3636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40-50%  have heart defects 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Atrioventricular septal defect</a:t>
            </a:r>
          </a:p>
          <a:p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Disorders of the gastrointestinal tract  - duodenal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atresia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Hirscprung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disease </a:t>
            </a:r>
          </a:p>
          <a:p>
            <a:endParaRPr lang="en-US" sz="28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7772400" cy="9144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Down Syndrome – Associations/complications</a:t>
            </a:r>
            <a:endParaRPr lang="en-US" sz="3200" dirty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686800" cy="498396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Pulmonary problems - hypoplasia with immune deficiency +/- cardiac problems </a:t>
            </a:r>
          </a:p>
          <a:p>
            <a:pPr>
              <a:buNone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				recurrent lung infections</a:t>
            </a:r>
          </a:p>
          <a:p>
            <a:endParaRPr lang="en-US" sz="1500" dirty="0" smtClean="0">
              <a:latin typeface="Calibri" pitchFamily="34" charset="0"/>
              <a:cs typeface="Calibri" pitchFamily="34" charset="0"/>
            </a:endParaRPr>
          </a:p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Ear, nose, throat and eye problems</a:t>
            </a:r>
          </a:p>
          <a:p>
            <a:endParaRPr lang="en-US" sz="1400" dirty="0" smtClean="0">
              <a:latin typeface="Calibri" pitchFamily="34" charset="0"/>
              <a:cs typeface="Calibri" pitchFamily="34" charset="0"/>
            </a:endParaRPr>
          </a:p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Endocrine disorders - hypothyroidism</a:t>
            </a:r>
          </a:p>
          <a:p>
            <a:endParaRPr lang="en-US" sz="1400" dirty="0" smtClean="0">
              <a:latin typeface="Calibri" pitchFamily="34" charset="0"/>
              <a:cs typeface="Calibri" pitchFamily="34" charset="0"/>
            </a:endParaRPr>
          </a:p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Immunological dysfunction – increased infections, cancers and autoimmune diseases</a:t>
            </a:r>
          </a:p>
          <a:p>
            <a:endParaRPr lang="en-US" dirty="0" smtClean="0"/>
          </a:p>
        </p:txBody>
      </p:sp>
      <p:sp>
        <p:nvSpPr>
          <p:cNvPr id="5" name="Down Arrow 4"/>
          <p:cNvSpPr/>
          <p:nvPr/>
        </p:nvSpPr>
        <p:spPr>
          <a:xfrm>
            <a:off x="6019800" y="1905000"/>
            <a:ext cx="4572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FFC000"/>
                </a:solidFill>
              </a:rPr>
              <a:t>Down Syndrome Associations/Complications</a:t>
            </a:r>
            <a:endParaRPr lang="en-US" sz="4000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Atlanto</a:t>
            </a:r>
            <a:r>
              <a:rPr lang="en-US" dirty="0" smtClean="0"/>
              <a:t>-axial dislocation</a:t>
            </a:r>
          </a:p>
          <a:p>
            <a:endParaRPr lang="en-US" dirty="0" smtClean="0"/>
          </a:p>
          <a:p>
            <a:r>
              <a:rPr lang="en-US" dirty="0" err="1" smtClean="0"/>
              <a:t>Leukaemia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FFC000"/>
                </a:solidFill>
              </a:rPr>
              <a:t>Clinical/ Medical genetics</a:t>
            </a:r>
            <a:endParaRPr lang="en-US" sz="4000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Human genetics- </a:t>
            </a:r>
            <a:r>
              <a:rPr lang="en-US" dirty="0" smtClean="0"/>
              <a:t>a field of scientific research May or may not apply to medicine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C000"/>
                </a:solidFill>
              </a:rPr>
              <a:t>Medical genetics - </a:t>
            </a:r>
            <a:r>
              <a:rPr lang="en-US" dirty="0" smtClean="0"/>
              <a:t>specialty that involves the diagnosis and management of hereditary disorders. Involves application of genetics to medical care</a:t>
            </a:r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FFC000"/>
                </a:solidFill>
              </a:rPr>
              <a:t>Chromosomal Disorders 				</a:t>
            </a:r>
            <a:r>
              <a:rPr lang="en-US" sz="4000" dirty="0" err="1" smtClean="0">
                <a:solidFill>
                  <a:srgbClr val="FFC000"/>
                </a:solidFill>
              </a:rPr>
              <a:t>Trisomy</a:t>
            </a:r>
            <a:r>
              <a:rPr lang="en-US" sz="4000" dirty="0" smtClean="0">
                <a:solidFill>
                  <a:srgbClr val="FFC000"/>
                </a:solidFill>
              </a:rPr>
              <a:t> 18 - Edward syndrome</a:t>
            </a:r>
            <a:endParaRPr lang="en-US" sz="4000" dirty="0">
              <a:solidFill>
                <a:srgbClr val="FFC000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72200" y="4343400"/>
            <a:ext cx="219075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2286000"/>
            <a:ext cx="5067300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28600" y="5181600"/>
            <a:ext cx="57909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Cardiac malformations –VSD, ASD</a:t>
            </a:r>
          </a:p>
          <a:p>
            <a:r>
              <a:rPr lang="en-US" sz="3200" dirty="0" smtClean="0"/>
              <a:t>Renal anomalies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FFC000"/>
                </a:solidFill>
              </a:rPr>
              <a:t>Chromosomal Disorders 				</a:t>
            </a:r>
            <a:r>
              <a:rPr lang="en-US" sz="4000" dirty="0" err="1" smtClean="0">
                <a:solidFill>
                  <a:srgbClr val="FFC000"/>
                </a:solidFill>
              </a:rPr>
              <a:t>Trisomy</a:t>
            </a:r>
            <a:r>
              <a:rPr lang="en-US" sz="4000" dirty="0" smtClean="0">
                <a:solidFill>
                  <a:srgbClr val="FFC000"/>
                </a:solidFill>
              </a:rPr>
              <a:t> 13 - </a:t>
            </a:r>
            <a:r>
              <a:rPr lang="en-US" sz="4000" dirty="0" err="1" smtClean="0">
                <a:solidFill>
                  <a:srgbClr val="FFC000"/>
                </a:solidFill>
              </a:rPr>
              <a:t>Patau</a:t>
            </a:r>
            <a:r>
              <a:rPr lang="en-US" sz="4000" dirty="0" smtClean="0">
                <a:solidFill>
                  <a:srgbClr val="FFC000"/>
                </a:solidFill>
              </a:rPr>
              <a:t> Syndrome</a:t>
            </a:r>
            <a:endParaRPr lang="en-US" sz="4000" dirty="0">
              <a:solidFill>
                <a:srgbClr val="FFC000"/>
              </a:solidFill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828800"/>
            <a:ext cx="4219014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42660" y="1371600"/>
            <a:ext cx="287274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38200" y="5638800"/>
            <a:ext cx="41275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Cerebral malformations</a:t>
            </a:r>
          </a:p>
          <a:p>
            <a:r>
              <a:rPr lang="en-US" sz="3200" dirty="0" smtClean="0"/>
              <a:t>Cardiac anomalies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err="1" smtClean="0">
                <a:solidFill>
                  <a:srgbClr val="FFC000"/>
                </a:solidFill>
              </a:rPr>
              <a:t>Klinefelter</a:t>
            </a:r>
            <a:r>
              <a:rPr lang="en-US" sz="3600" dirty="0" smtClean="0">
                <a:solidFill>
                  <a:srgbClr val="FFC000"/>
                </a:solidFill>
              </a:rPr>
              <a:t> Syndrome (47 XXY)</a:t>
            </a:r>
            <a:endParaRPr lang="en-US" sz="3600" dirty="0">
              <a:solidFill>
                <a:srgbClr val="FFC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219200"/>
            <a:ext cx="29718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 smtClean="0">
                <a:solidFill>
                  <a:srgbClr val="FFC000"/>
                </a:solidFill>
              </a:rPr>
              <a:t>Trisomy</a:t>
            </a:r>
            <a:r>
              <a:rPr lang="en-US" sz="3200" dirty="0" smtClean="0">
                <a:solidFill>
                  <a:srgbClr val="FFC000"/>
                </a:solidFill>
              </a:rPr>
              <a:t> of sex Chromosomes </a:t>
            </a:r>
            <a:r>
              <a:rPr lang="en-US" sz="3200" dirty="0" smtClean="0"/>
              <a:t>there is at least one extra X chromosome  in a standard human male </a:t>
            </a:r>
            <a:r>
              <a:rPr lang="en-US" sz="3200" dirty="0" err="1" smtClean="0"/>
              <a:t>karyotype</a:t>
            </a:r>
            <a:r>
              <a:rPr lang="en-US" sz="3200" dirty="0" smtClean="0"/>
              <a:t> </a:t>
            </a:r>
            <a:endParaRPr lang="en-US" sz="3200" dirty="0"/>
          </a:p>
        </p:txBody>
      </p:sp>
      <p:pic>
        <p:nvPicPr>
          <p:cNvPr id="6" name="Content Placeholder 3" descr="http://www.aafp.org/afp/2005/1201/afp20051201p2259-f1.jpg"/>
          <p:cNvPicPr>
            <a:picLocks noGrp="1"/>
          </p:cNvPicPr>
          <p:nvPr>
            <p:ph idx="1"/>
          </p:nvPr>
        </p:nvPicPr>
        <p:blipFill>
          <a:blip r:embed="rId2" cstate="print"/>
          <a:srcRect r="3555"/>
          <a:stretch>
            <a:fillRect/>
          </a:stretch>
        </p:blipFill>
        <p:spPr bwMode="auto">
          <a:xfrm>
            <a:off x="3200400" y="838200"/>
            <a:ext cx="59436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http://3.bp.blogspot.com/-AIlj4iq9o84/UT7fSualGsI/AAAAAAAAAA4/fZJQEHcGTbI/s1600/klinefelters.jpg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9600" y="1447800"/>
            <a:ext cx="453038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0" name="AutoShape 2" descr="https://www.andrologyaustralia.org/wp-content/uploads/Klinefelters_WEB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http://howshealth.com/wp-content/uploads/2010/11/Klinefelter-Syndrome-signs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57200"/>
            <a:ext cx="38100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C000"/>
                </a:solidFill>
              </a:rPr>
              <a:t>Chromosomal Disorders - </a:t>
            </a:r>
            <a:r>
              <a:rPr lang="en-US" sz="3600" dirty="0" err="1" smtClean="0">
                <a:solidFill>
                  <a:srgbClr val="FFC000"/>
                </a:solidFill>
              </a:rPr>
              <a:t>Monosomies</a:t>
            </a:r>
            <a:endParaRPr lang="en-US" sz="3600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presence of only one member of a chromosome pair 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err="1" smtClean="0"/>
              <a:t>Autosomal</a:t>
            </a:r>
            <a:r>
              <a:rPr lang="en-US" dirty="0" smtClean="0"/>
              <a:t> </a:t>
            </a:r>
            <a:r>
              <a:rPr lang="en-US" dirty="0" err="1" smtClean="0"/>
              <a:t>monosomies</a:t>
            </a:r>
            <a:r>
              <a:rPr lang="en-US" dirty="0" smtClean="0"/>
              <a:t> are lethal</a:t>
            </a:r>
          </a:p>
          <a:p>
            <a:r>
              <a:rPr lang="en-US" dirty="0" smtClean="0"/>
              <a:t>Sex chromosomal </a:t>
            </a:r>
            <a:r>
              <a:rPr lang="en-US" dirty="0" err="1" smtClean="0"/>
              <a:t>monosomy</a:t>
            </a:r>
            <a:r>
              <a:rPr lang="en-US" dirty="0" smtClean="0"/>
              <a:t> – Turner syndrome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C000"/>
                </a:solidFill>
              </a:rPr>
              <a:t>Turner Syndrome - </a:t>
            </a:r>
            <a:r>
              <a:rPr lang="en-US" sz="3600" dirty="0" err="1" smtClean="0">
                <a:solidFill>
                  <a:srgbClr val="FFC000"/>
                </a:solidFill>
              </a:rPr>
              <a:t>Karyotype</a:t>
            </a:r>
            <a:endParaRPr lang="en-US" sz="3600" dirty="0">
              <a:solidFill>
                <a:srgbClr val="FFC000"/>
              </a:solidFill>
            </a:endParaRPr>
          </a:p>
        </p:txBody>
      </p:sp>
      <p:pic>
        <p:nvPicPr>
          <p:cNvPr id="4" name="Content Placeholder 3" descr="http://upload.wikimedia.org/wikipedia/commons/1/1b/45%2CX.jpg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5373" y="1600200"/>
            <a:ext cx="721325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FFC000"/>
                </a:solidFill>
              </a:rPr>
              <a:t>Turner Syndrome (45 X)</a:t>
            </a:r>
            <a:endParaRPr lang="en-US" sz="3200" dirty="0">
              <a:solidFill>
                <a:srgbClr val="FFC000"/>
              </a:solidFill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1828800"/>
            <a:ext cx="2114550" cy="379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57200" y="1676400"/>
            <a:ext cx="3962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caused by the absence of an X chromosome in some or all cells of a female, which inhibits sexual development and usually causes infertility.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http://www.doctortipster.com/wp-content/uploads/2011/07/turner-syndrome1.jpg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609600"/>
            <a:ext cx="57150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6" name="AutoShape 2" descr="https://encrypted-tbn0.gstatic.com/images?q=tbn:ANd9GcTyhRYFp3FGBjflOz7eCPXGe9BhOK1hjlPWQpoA5ITa_lAd3Yx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http://img.medscape.com/pi/emed/ckb/pediatrics_genetics/941088-949681-244t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3599" y="2286000"/>
            <a:ext cx="3228973" cy="20665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Turner Syndrome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91000" y="1752600"/>
            <a:ext cx="4495800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2667000"/>
            <a:ext cx="45720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Associated with</a:t>
            </a:r>
          </a:p>
          <a:p>
            <a:r>
              <a:rPr lang="en-US" sz="2800" dirty="0" smtClean="0"/>
              <a:t>Failure of sexual maturation </a:t>
            </a:r>
          </a:p>
          <a:p>
            <a:r>
              <a:rPr lang="en-US" sz="2800" dirty="0" smtClean="0"/>
              <a:t>&amp; sub fertility</a:t>
            </a:r>
          </a:p>
          <a:p>
            <a:r>
              <a:rPr lang="en-US" sz="2800" dirty="0" smtClean="0"/>
              <a:t>Congenital heart diseases (</a:t>
            </a:r>
            <a:r>
              <a:rPr lang="en-US" sz="2800" dirty="0" err="1" smtClean="0"/>
              <a:t>Coarctation</a:t>
            </a:r>
            <a:r>
              <a:rPr lang="en-US" sz="2800" dirty="0" smtClean="0"/>
              <a:t> of Aorta)</a:t>
            </a:r>
          </a:p>
          <a:p>
            <a:r>
              <a:rPr lang="en-US" sz="2800" dirty="0" smtClean="0"/>
              <a:t>Renal anomalies (horse-shoe kidney)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Chromosomal </a:t>
            </a:r>
            <a:r>
              <a:rPr lang="en-US" dirty="0" err="1" smtClean="0">
                <a:solidFill>
                  <a:srgbClr val="FFC000"/>
                </a:solidFill>
              </a:rPr>
              <a:t>mosaicism</a:t>
            </a:r>
            <a:r>
              <a:rPr lang="en-US" dirty="0" smtClean="0">
                <a:solidFill>
                  <a:srgbClr val="FFC000"/>
                </a:solidFill>
              </a:rPr>
              <a:t/>
            </a:r>
            <a:br>
              <a:rPr lang="en-US" dirty="0" smtClean="0">
                <a:solidFill>
                  <a:srgbClr val="FFC000"/>
                </a:solidFill>
              </a:rPr>
            </a:b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Presence of two or more cell lines with different </a:t>
            </a:r>
            <a:r>
              <a:rPr lang="en-US" dirty="0" err="1" smtClean="0"/>
              <a:t>karyotypes</a:t>
            </a:r>
            <a:r>
              <a:rPr lang="en-US" dirty="0" smtClean="0"/>
              <a:t> in a person</a:t>
            </a:r>
          </a:p>
          <a:p>
            <a:endParaRPr lang="en-US" dirty="0" smtClean="0"/>
          </a:p>
          <a:p>
            <a:r>
              <a:rPr lang="en-US" dirty="0" err="1" smtClean="0"/>
              <a:t>eg</a:t>
            </a:r>
            <a:r>
              <a:rPr lang="en-US" dirty="0" smtClean="0"/>
              <a:t>: 46XX/ 47XX,+21 </a:t>
            </a:r>
          </a:p>
          <a:p>
            <a:r>
              <a:rPr lang="en-US" dirty="0" smtClean="0"/>
              <a:t>Clinical features depend on the chromosome involved and proportion of normal to abnormal cells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4900" dirty="0" smtClean="0">
                <a:solidFill>
                  <a:srgbClr val="FFC000"/>
                </a:solidFill>
              </a:rPr>
              <a:t>Genetic Diseases</a:t>
            </a:r>
            <a:endParaRPr lang="en-US" sz="4900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600200"/>
            <a:ext cx="7696200" cy="452596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Chromosomal anomalies</a:t>
            </a:r>
          </a:p>
          <a:p>
            <a:r>
              <a:rPr lang="en-US" dirty="0" smtClean="0"/>
              <a:t>Single gene disorders</a:t>
            </a:r>
          </a:p>
          <a:p>
            <a:r>
              <a:rPr lang="en-US" dirty="0" smtClean="0"/>
              <a:t>Mitochondrial inheritance</a:t>
            </a:r>
          </a:p>
          <a:p>
            <a:r>
              <a:rPr lang="en-US" dirty="0" err="1" smtClean="0"/>
              <a:t>Multifactorial</a:t>
            </a:r>
            <a:r>
              <a:rPr lang="en-US" dirty="0" smtClean="0"/>
              <a:t> inheritance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304800"/>
            <a:ext cx="9144000" cy="58213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 smtClean="0"/>
              <a:t>			</a:t>
            </a:r>
            <a:r>
              <a:rPr lang="en-US" sz="4000" dirty="0" smtClean="0">
                <a:solidFill>
                  <a:srgbClr val="FFC000"/>
                </a:solidFill>
              </a:rPr>
              <a:t>Chromosomal anomalies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		</a:t>
            </a:r>
            <a:r>
              <a:rPr lang="en-US" dirty="0" smtClean="0">
                <a:solidFill>
                  <a:srgbClr val="FFC000"/>
                </a:solidFill>
              </a:rPr>
              <a:t>Numerical</a:t>
            </a:r>
            <a:r>
              <a:rPr lang="en-US" dirty="0" smtClean="0"/>
              <a:t> 				Structural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		</a:t>
            </a:r>
            <a:r>
              <a:rPr lang="en-US" dirty="0" err="1" smtClean="0">
                <a:solidFill>
                  <a:srgbClr val="FFC000"/>
                </a:solidFill>
              </a:rPr>
              <a:t>Trisomy</a:t>
            </a:r>
            <a:endParaRPr lang="en-US" dirty="0" smtClean="0">
              <a:solidFill>
                <a:srgbClr val="FFC000"/>
              </a:solidFill>
            </a:endParaRPr>
          </a:p>
          <a:p>
            <a:pPr>
              <a:buNone/>
            </a:pPr>
            <a:r>
              <a:rPr lang="en-US" dirty="0" smtClean="0">
                <a:solidFill>
                  <a:srgbClr val="FFC000"/>
                </a:solidFill>
              </a:rPr>
              <a:t>		</a:t>
            </a:r>
            <a:r>
              <a:rPr lang="en-US" dirty="0" err="1" smtClean="0">
                <a:solidFill>
                  <a:srgbClr val="FFC000"/>
                </a:solidFill>
              </a:rPr>
              <a:t>Monosomy</a:t>
            </a:r>
            <a:endParaRPr lang="en-US" dirty="0" smtClean="0">
              <a:solidFill>
                <a:srgbClr val="FFC000"/>
              </a:solidFill>
            </a:endParaRP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			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209800" y="914400"/>
            <a:ext cx="114300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800600" y="990600"/>
            <a:ext cx="83820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600200" y="2209800"/>
            <a:ext cx="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C000"/>
                </a:solidFill>
              </a:rPr>
              <a:t>Structural Chromosomal Anomalies </a:t>
            </a:r>
            <a:endParaRPr lang="en-US" sz="3600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b="1" dirty="0" smtClean="0"/>
          </a:p>
          <a:p>
            <a:r>
              <a:rPr lang="en-US" dirty="0" smtClean="0">
                <a:solidFill>
                  <a:srgbClr val="FFC000"/>
                </a:solidFill>
              </a:rPr>
              <a:t>Deletions </a:t>
            </a:r>
            <a:r>
              <a:rPr lang="en-US" dirty="0" smtClean="0"/>
              <a:t>Cri-du-chat (5p) </a:t>
            </a:r>
            <a:r>
              <a:rPr lang="en-US" dirty="0" err="1" smtClean="0"/>
              <a:t>Prader-willi</a:t>
            </a:r>
            <a:r>
              <a:rPr lang="en-US" dirty="0" smtClean="0"/>
              <a:t> (15q)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Duplications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Inversions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Translocations -  Reciprocal translocations</a:t>
            </a:r>
          </a:p>
          <a:p>
            <a:pPr>
              <a:buNone/>
            </a:pPr>
            <a:r>
              <a:rPr lang="en-US" dirty="0" smtClean="0">
                <a:solidFill>
                  <a:srgbClr val="FFC000"/>
                </a:solidFill>
              </a:rPr>
              <a:t>				    </a:t>
            </a:r>
            <a:r>
              <a:rPr lang="en-US" dirty="0" err="1" smtClean="0">
                <a:solidFill>
                  <a:srgbClr val="FFC000"/>
                </a:solidFill>
              </a:rPr>
              <a:t>Robertsonian</a:t>
            </a:r>
            <a:r>
              <a:rPr lang="en-US" dirty="0" smtClean="0">
                <a:solidFill>
                  <a:srgbClr val="FFC000"/>
                </a:solidFill>
              </a:rPr>
              <a:t> translocations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Fragile chromosomes  </a:t>
            </a:r>
            <a:r>
              <a:rPr lang="en-US" dirty="0" smtClean="0"/>
              <a:t>fragile x syndrome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>
                <a:solidFill>
                  <a:srgbClr val="FFC000"/>
                </a:solidFill>
              </a:rPr>
              <a:t>Prader-willi</a:t>
            </a:r>
            <a:r>
              <a:rPr lang="en-US" sz="3600" dirty="0" smtClean="0">
                <a:solidFill>
                  <a:srgbClr val="FFC000"/>
                </a:solidFill>
              </a:rPr>
              <a:t> syndrome</a:t>
            </a:r>
            <a:endParaRPr lang="en-US" sz="3600" dirty="0">
              <a:solidFill>
                <a:srgbClr val="FFC000"/>
              </a:solidFill>
            </a:endParaRPr>
          </a:p>
        </p:txBody>
      </p:sp>
      <p:pic>
        <p:nvPicPr>
          <p:cNvPr id="2050" name="Picture 2" descr="C:\Users\Acer\Desktop\prader-willi1315608530296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524000"/>
            <a:ext cx="3268974" cy="4525963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3810000" y="1371600"/>
            <a:ext cx="556260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C000"/>
                </a:solidFill>
              </a:rPr>
              <a:t>Deletions   of  15q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Infants  - </a:t>
            </a:r>
            <a:r>
              <a:rPr lang="en-US" sz="2800" dirty="0" err="1" smtClean="0"/>
              <a:t>hypotonia</a:t>
            </a:r>
            <a:r>
              <a:rPr lang="en-US" sz="2800" dirty="0" smtClean="0"/>
              <a:t>, poor sucking weak cry, and genital </a:t>
            </a:r>
            <a:r>
              <a:rPr lang="en-US" sz="2800" dirty="0" err="1" smtClean="0"/>
              <a:t>hypoplasia</a:t>
            </a:r>
            <a:r>
              <a:rPr lang="en-US" sz="2800" dirty="0" smtClean="0"/>
              <a:t>. </a:t>
            </a:r>
            <a:r>
              <a:rPr lang="en-US" sz="2800" baseline="30000" dirty="0" smtClean="0"/>
              <a:t> </a:t>
            </a:r>
            <a:r>
              <a:rPr lang="en-US" sz="2800" dirty="0" smtClean="0"/>
              <a:t>Neonatal </a:t>
            </a:r>
            <a:r>
              <a:rPr lang="en-US" sz="2800" dirty="0" err="1" smtClean="0"/>
              <a:t>hypotonia</a:t>
            </a:r>
            <a:r>
              <a:rPr lang="en-US" sz="2800" dirty="0" smtClean="0"/>
              <a:t> - hallmark feature.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Delay of major motor milestones 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1-6 years - symptoms of </a:t>
            </a:r>
            <a:r>
              <a:rPr lang="en-US" sz="2800" dirty="0" err="1" smtClean="0"/>
              <a:t>hyperphagia</a:t>
            </a:r>
            <a:r>
              <a:rPr lang="en-US" sz="2800" dirty="0" smtClean="0"/>
              <a:t> with progressive  obesity.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Short stature ,lack of pubertal growth spurt.</a:t>
            </a:r>
            <a:r>
              <a:rPr lang="en-US" sz="2800" baseline="30000" dirty="0" smtClean="0"/>
              <a:t>[28]</a:t>
            </a:r>
            <a:endParaRPr lang="en-US" sz="2800" dirty="0" smtClean="0"/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Obstructive sleep </a:t>
            </a:r>
            <a:r>
              <a:rPr lang="en-US" sz="2800" dirty="0" err="1" smtClean="0"/>
              <a:t>aponea</a:t>
            </a:r>
            <a:endParaRPr lang="en-US" sz="2800" dirty="0" smtClean="0"/>
          </a:p>
          <a:p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C000"/>
                </a:solidFill>
              </a:rPr>
              <a:t>Fragile X Chromosome</a:t>
            </a:r>
            <a:endParaRPr lang="en-US" sz="3600" dirty="0">
              <a:solidFill>
                <a:srgbClr val="FFC000"/>
              </a:solidFill>
            </a:endParaRP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371600"/>
            <a:ext cx="305808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505200" y="990600"/>
            <a:ext cx="5638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sz="2400" dirty="0" smtClean="0"/>
              <a:t>Early childhood growth spurt. However, adult height is often average or slightly below average. 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Obesity during adolescence and early adulthood is common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Long, thin face with prominent,  </a:t>
            </a:r>
            <a:r>
              <a:rPr lang="en-US" sz="2400" dirty="0" err="1" smtClean="0"/>
              <a:t>potruding</a:t>
            </a:r>
            <a:r>
              <a:rPr lang="en-US" sz="2400" dirty="0" smtClean="0"/>
              <a:t> ears, prominent forehead, a head circumference higher than the 50th percentile, and a prominent jaw. </a:t>
            </a:r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  <a:p>
            <a:pPr>
              <a:buFont typeface="Arial" pitchFamily="34" charset="0"/>
              <a:buChar char="•"/>
            </a:pPr>
            <a:r>
              <a:rPr lang="en-US" sz="2400" dirty="0" err="1" smtClean="0"/>
              <a:t>Macroorchidism</a:t>
            </a:r>
            <a:r>
              <a:rPr lang="en-US" sz="2400" dirty="0" smtClean="0"/>
              <a:t> in </a:t>
            </a:r>
            <a:r>
              <a:rPr lang="en-US" sz="2400" dirty="0" err="1" smtClean="0"/>
              <a:t>postpubertal</a:t>
            </a:r>
            <a:r>
              <a:rPr lang="en-US" sz="2400" dirty="0" smtClean="0"/>
              <a:t> males. in patients with fragile X syndrome, testicular volume is more than 25 Ml (normal male 17 ml)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>
                <a:solidFill>
                  <a:srgbClr val="FFC000"/>
                </a:solidFill>
              </a:rPr>
              <a:t>Chromosomal anomalies</a:t>
            </a:r>
          </a:p>
          <a:p>
            <a:r>
              <a:rPr lang="en-US" dirty="0" smtClean="0"/>
              <a:t>Single gene disorders</a:t>
            </a:r>
          </a:p>
          <a:p>
            <a:r>
              <a:rPr lang="en-US" dirty="0" smtClean="0"/>
              <a:t>Mitochondrial inheritance</a:t>
            </a:r>
          </a:p>
          <a:p>
            <a:r>
              <a:rPr lang="en-US" dirty="0" err="1" smtClean="0"/>
              <a:t>Multifactorial</a:t>
            </a:r>
            <a:r>
              <a:rPr lang="en-US" dirty="0" smtClean="0"/>
              <a:t> inheritance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C000"/>
                </a:solidFill>
              </a:rPr>
              <a:t>Single Gene Disorders</a:t>
            </a:r>
            <a:endParaRPr lang="en-US" sz="3600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Autosomal</a:t>
            </a:r>
            <a:r>
              <a:rPr lang="en-US" dirty="0" smtClean="0"/>
              <a:t> dominant</a:t>
            </a:r>
          </a:p>
          <a:p>
            <a:r>
              <a:rPr lang="en-US" dirty="0" err="1" smtClean="0"/>
              <a:t>Autosomal</a:t>
            </a:r>
            <a:r>
              <a:rPr lang="en-US" dirty="0" smtClean="0"/>
              <a:t> recessive</a:t>
            </a:r>
          </a:p>
          <a:p>
            <a:r>
              <a:rPr lang="en-US" dirty="0" smtClean="0"/>
              <a:t>X-linked recessive</a:t>
            </a:r>
          </a:p>
          <a:p>
            <a:r>
              <a:rPr lang="en-US" dirty="0" smtClean="0"/>
              <a:t>X-linked dominant</a:t>
            </a:r>
          </a:p>
          <a:p>
            <a:r>
              <a:rPr lang="en-US" dirty="0" smtClean="0"/>
              <a:t>Y-linked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>
                <a:solidFill>
                  <a:srgbClr val="FFC000"/>
                </a:solidFill>
              </a:rPr>
              <a:t>Autosomal</a:t>
            </a:r>
            <a:r>
              <a:rPr lang="en-US" sz="3600" dirty="0" smtClean="0">
                <a:solidFill>
                  <a:srgbClr val="FFC000"/>
                </a:solidFill>
              </a:rPr>
              <a:t> Dominant Inheritance</a:t>
            </a:r>
            <a:endParaRPr lang="en-US" sz="3600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915400" cy="52578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Single abnormal gene on one of the  22 </a:t>
            </a:r>
            <a:r>
              <a:rPr lang="en-US" sz="2800" dirty="0" err="1" smtClean="0"/>
              <a:t>autosomes</a:t>
            </a:r>
            <a:endParaRPr lang="en-US" sz="2800" dirty="0" smtClean="0"/>
          </a:p>
          <a:p>
            <a:r>
              <a:rPr lang="en-US" sz="2800" dirty="0" smtClean="0"/>
              <a:t>Inherited from either parent</a:t>
            </a:r>
          </a:p>
          <a:p>
            <a:r>
              <a:rPr lang="en-US" sz="2800" dirty="0" smtClean="0"/>
              <a:t>Abnormal gene dominates. Abnormal gene from one parent can cause disease. The matching gene from the other parent is normal </a:t>
            </a:r>
          </a:p>
          <a:p>
            <a:r>
              <a:rPr lang="en-US" sz="2800" dirty="0" smtClean="0"/>
              <a:t>A parent with an </a:t>
            </a:r>
            <a:r>
              <a:rPr lang="en-US" sz="2800" dirty="0" err="1" smtClean="0"/>
              <a:t>autosomal</a:t>
            </a:r>
            <a:r>
              <a:rPr lang="en-US" sz="2800" dirty="0" smtClean="0"/>
              <a:t> dominant condition has a 50% chance of having a child with the condition. This is true for each pregnancy. Each child's risk for the disease does not depend on whether their sibling has the disease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>
                <a:solidFill>
                  <a:srgbClr val="FFC000"/>
                </a:solidFill>
              </a:rPr>
              <a:t>Autosomal</a:t>
            </a:r>
            <a:r>
              <a:rPr lang="en-US" sz="3600" dirty="0" smtClean="0">
                <a:solidFill>
                  <a:srgbClr val="FFC000"/>
                </a:solidFill>
              </a:rPr>
              <a:t> Dominant Inheritance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Children who do not inherit the abnormal gene will not develop or pass on the disease.</a:t>
            </a:r>
          </a:p>
          <a:p>
            <a:r>
              <a:rPr lang="en-US" sz="2800" dirty="0" smtClean="0"/>
              <a:t>If a child is diagnosed with an </a:t>
            </a:r>
            <a:r>
              <a:rPr lang="en-US" sz="2800" dirty="0" err="1" smtClean="0"/>
              <a:t>autosomal</a:t>
            </a:r>
            <a:r>
              <a:rPr lang="en-US" sz="2800" dirty="0" smtClean="0"/>
              <a:t> dominant disease, that person's parents should also be tested for the abnormal gene.</a:t>
            </a:r>
          </a:p>
          <a:p>
            <a:r>
              <a:rPr lang="en-US" sz="2800" dirty="0" smtClean="0"/>
              <a:t>An </a:t>
            </a:r>
            <a:r>
              <a:rPr lang="en-US" sz="2800" dirty="0" err="1" smtClean="0"/>
              <a:t>autosomal</a:t>
            </a:r>
            <a:r>
              <a:rPr lang="en-US" sz="2800" dirty="0" smtClean="0"/>
              <a:t> dominant disease can also occur as a new condition in a child when neither parent has the abnormal gene – new mutation 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utosomal dominant genes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304800"/>
            <a:ext cx="67818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FFC000"/>
                </a:solidFill>
              </a:rPr>
              <a:t/>
            </a:r>
            <a:br>
              <a:rPr lang="en-US" sz="3600" dirty="0" smtClean="0">
                <a:solidFill>
                  <a:srgbClr val="FFC000"/>
                </a:solidFill>
              </a:rPr>
            </a:br>
            <a:r>
              <a:rPr lang="en-US" sz="3600" dirty="0" err="1" smtClean="0">
                <a:solidFill>
                  <a:srgbClr val="FFC000"/>
                </a:solidFill>
              </a:rPr>
              <a:t>Autosomal</a:t>
            </a:r>
            <a:r>
              <a:rPr lang="en-US" sz="3600" dirty="0" smtClean="0">
                <a:solidFill>
                  <a:srgbClr val="FFC000"/>
                </a:solidFill>
              </a:rPr>
              <a:t> Dominant Inheritance</a:t>
            </a:r>
            <a:br>
              <a:rPr lang="en-US" sz="3600" dirty="0" smtClean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/>
            </a:r>
            <a:br>
              <a:rPr lang="en-US" dirty="0">
                <a:solidFill>
                  <a:srgbClr val="FFC000"/>
                </a:solidFill>
              </a:rPr>
            </a:b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4" name="Content Placeholder 3" descr="http://www.merckmanuals.com/media/professional/figures/SPS_autosomal_dominant_inheritance.gif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676400"/>
            <a:ext cx="7467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609600" y="1066800"/>
            <a:ext cx="37769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Vertical Transmission 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sz="3600" dirty="0" smtClean="0">
              <a:solidFill>
                <a:srgbClr val="FFC000"/>
              </a:solidFill>
            </a:endParaRPr>
          </a:p>
          <a:p>
            <a:pPr>
              <a:buNone/>
            </a:pPr>
            <a:endParaRPr lang="en-US" sz="3600" dirty="0" smtClean="0">
              <a:solidFill>
                <a:srgbClr val="FFC000"/>
              </a:solidFill>
            </a:endParaRPr>
          </a:p>
          <a:p>
            <a:pPr>
              <a:buNone/>
            </a:pPr>
            <a:r>
              <a:rPr lang="en-US" sz="3600" dirty="0" smtClean="0">
                <a:solidFill>
                  <a:srgbClr val="FFC000"/>
                </a:solidFill>
              </a:rPr>
              <a:t>			Chromosomal Anomalies</a:t>
            </a:r>
            <a:endParaRPr lang="en-US" sz="3600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>
                <a:solidFill>
                  <a:srgbClr val="FFC000"/>
                </a:solidFill>
              </a:rPr>
              <a:t>Autosomal</a:t>
            </a:r>
            <a:r>
              <a:rPr lang="en-US" sz="4000" dirty="0" smtClean="0">
                <a:solidFill>
                  <a:srgbClr val="FFC000"/>
                </a:solidFill>
              </a:rPr>
              <a:t> Dominant Diseases</a:t>
            </a:r>
            <a:endParaRPr lang="en-US" sz="4000" dirty="0">
              <a:solidFill>
                <a:srgbClr val="FFC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Neurofibromatosis Type I</a:t>
            </a:r>
          </a:p>
          <a:p>
            <a:r>
              <a:rPr lang="en-US" dirty="0" err="1" smtClean="0"/>
              <a:t>Achondroplasia</a:t>
            </a:r>
            <a:endParaRPr lang="en-US" dirty="0" smtClean="0"/>
          </a:p>
          <a:p>
            <a:r>
              <a:rPr lang="en-US" dirty="0" smtClean="0"/>
              <a:t>Tuberous sclerosis</a:t>
            </a:r>
          </a:p>
          <a:p>
            <a:r>
              <a:rPr lang="en-US" dirty="0" err="1" smtClean="0"/>
              <a:t>Marfan</a:t>
            </a:r>
            <a:r>
              <a:rPr lang="en-US" dirty="0" smtClean="0"/>
              <a:t> Syndrome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04800"/>
            <a:ext cx="5133975" cy="330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638800" y="1524000"/>
            <a:ext cx="3238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C000"/>
                </a:solidFill>
              </a:rPr>
              <a:t>Café -au-</a:t>
            </a:r>
            <a:r>
              <a:rPr lang="en-US" sz="2800" dirty="0" err="1" smtClean="0">
                <a:solidFill>
                  <a:srgbClr val="FFC000"/>
                </a:solidFill>
              </a:rPr>
              <a:t>lait</a:t>
            </a:r>
            <a:r>
              <a:rPr lang="en-US" sz="2800" dirty="0" smtClean="0">
                <a:solidFill>
                  <a:srgbClr val="FFC000"/>
                </a:solidFill>
              </a:rPr>
              <a:t> patches </a:t>
            </a:r>
            <a:endParaRPr lang="en-US" sz="2800" dirty="0">
              <a:solidFill>
                <a:srgbClr val="FFC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l="54841" t="32846" r="1589" b="12573"/>
          <a:stretch>
            <a:fillRect/>
          </a:stretch>
        </p:blipFill>
        <p:spPr bwMode="auto">
          <a:xfrm>
            <a:off x="6248400" y="3657600"/>
            <a:ext cx="27432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Arrow Connector 6"/>
          <p:cNvCxnSpPr>
            <a:stCxn id="5" idx="1"/>
          </p:cNvCxnSpPr>
          <p:nvPr/>
        </p:nvCxnSpPr>
        <p:spPr>
          <a:xfrm flipH="1" flipV="1">
            <a:off x="2667000" y="1447800"/>
            <a:ext cx="2971800" cy="3378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505200" y="1752600"/>
            <a:ext cx="23622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05000" y="4953000"/>
            <a:ext cx="2523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rgbClr val="FFC000"/>
                </a:solidFill>
              </a:rPr>
              <a:t>Neurofibromata</a:t>
            </a:r>
            <a:endParaRPr lang="en-US" sz="2800" dirty="0">
              <a:solidFill>
                <a:srgbClr val="FFC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495800" y="4876800"/>
            <a:ext cx="25146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>
                <a:solidFill>
                  <a:srgbClr val="FFC000"/>
                </a:solidFill>
              </a:rPr>
              <a:t>Autosomal</a:t>
            </a:r>
            <a:r>
              <a:rPr lang="en-US" sz="3600" dirty="0" smtClean="0">
                <a:solidFill>
                  <a:srgbClr val="FFC000"/>
                </a:solidFill>
              </a:rPr>
              <a:t> Recessive Inheritance</a:t>
            </a:r>
            <a:endParaRPr lang="en-US" sz="3600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Both genes in a pair must be abnormal to cause disease </a:t>
            </a:r>
          </a:p>
          <a:p>
            <a:endParaRPr lang="en-US" dirty="0" smtClean="0"/>
          </a:p>
          <a:p>
            <a:r>
              <a:rPr lang="en-US" dirty="0" smtClean="0"/>
              <a:t>People with only one defective gene in the pair are  carriers. They can pass the abnormal gene to their children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>
                <a:solidFill>
                  <a:srgbClr val="FFC000"/>
                </a:solidFill>
              </a:rPr>
              <a:t>Autosomal</a:t>
            </a:r>
            <a:r>
              <a:rPr lang="en-US" sz="3600" dirty="0" smtClean="0">
                <a:solidFill>
                  <a:srgbClr val="FFC000"/>
                </a:solidFill>
              </a:rPr>
              <a:t> Recessive Inheritance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dirty="0" smtClean="0"/>
              <a:t>	</a:t>
            </a:r>
            <a:r>
              <a:rPr lang="en-US" dirty="0" smtClean="0">
                <a:solidFill>
                  <a:srgbClr val="FFC000"/>
                </a:solidFill>
              </a:rPr>
              <a:t>A child born to a couple who both carry the gene(but do not have signs of disease), the expected outcome for each pregnancy is:</a:t>
            </a:r>
          </a:p>
          <a:p>
            <a:r>
              <a:rPr lang="en-US" dirty="0" smtClean="0"/>
              <a:t>A 25% chance that the child is born with two normal genes (normal)</a:t>
            </a:r>
          </a:p>
          <a:p>
            <a:r>
              <a:rPr lang="en-US" dirty="0" smtClean="0"/>
              <a:t>A 50% chance that the child is born with one normal and one abnormal gene (carrier, without disease)</a:t>
            </a:r>
          </a:p>
          <a:p>
            <a:r>
              <a:rPr lang="en-US" dirty="0" smtClean="0"/>
              <a:t>A 25% chance that the child is born with two abnormal genes (at risk for the disease)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Acer\Desktop\autorecessive.jpg"/>
          <p:cNvPicPr>
            <a:picLocks noChangeAspect="1" noChangeArrowheads="1"/>
          </p:cNvPicPr>
          <p:nvPr/>
        </p:nvPicPr>
        <p:blipFill>
          <a:blip r:embed="rId2" cstate="print"/>
          <a:srcRect r="-38" b="3095"/>
          <a:stretch>
            <a:fillRect/>
          </a:stretch>
        </p:blipFill>
        <p:spPr bwMode="auto">
          <a:xfrm>
            <a:off x="1905000" y="0"/>
            <a:ext cx="5410200" cy="67431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Acer\Desktop\images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7779"/>
            <a:ext cx="6324600" cy="68502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>
                <a:solidFill>
                  <a:srgbClr val="FFC000"/>
                </a:solidFill>
              </a:rPr>
              <a:t>Autosomal</a:t>
            </a:r>
            <a:r>
              <a:rPr lang="en-US" sz="4000" dirty="0" smtClean="0">
                <a:solidFill>
                  <a:srgbClr val="FFC000"/>
                </a:solidFill>
              </a:rPr>
              <a:t> Recessive Disorders</a:t>
            </a:r>
            <a:endParaRPr lang="en-US" sz="4000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Thallasaemia</a:t>
            </a:r>
            <a:endParaRPr lang="en-US" dirty="0" smtClean="0"/>
          </a:p>
          <a:p>
            <a:r>
              <a:rPr lang="en-US" dirty="0" smtClean="0"/>
              <a:t>Sickle cell anaemia</a:t>
            </a:r>
          </a:p>
          <a:p>
            <a:r>
              <a:rPr lang="en-US" dirty="0" err="1" smtClean="0"/>
              <a:t>Phenylketonuria</a:t>
            </a:r>
            <a:endParaRPr lang="en-US" dirty="0" smtClean="0"/>
          </a:p>
          <a:p>
            <a:r>
              <a:rPr lang="en-US" dirty="0" smtClean="0"/>
              <a:t>Cystic fibrosis</a:t>
            </a:r>
          </a:p>
          <a:p>
            <a:r>
              <a:rPr lang="en-US" dirty="0" err="1" smtClean="0"/>
              <a:t>Galactosaemia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solidFill>
                  <a:srgbClr val="FFC000"/>
                </a:solidFill>
              </a:rPr>
              <a:t>X Linked Recessive Inheritance</a:t>
            </a:r>
            <a:endParaRPr lang="en-US" sz="4000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76400"/>
            <a:ext cx="8991600" cy="5181600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FFC000"/>
                </a:solidFill>
              </a:rPr>
              <a:t>The features of X-linked recessive inheritance are:</a:t>
            </a:r>
          </a:p>
          <a:p>
            <a:pPr indent="1588"/>
            <a:r>
              <a:rPr lang="en-US" dirty="0" smtClean="0"/>
              <a:t>  Transmission from mother (carrier) to sons  	50% chance of each son being affected	</a:t>
            </a:r>
            <a:br>
              <a:rPr lang="en-US" dirty="0" smtClean="0"/>
            </a:br>
            <a:r>
              <a:rPr lang="en-US" dirty="0" smtClean="0"/>
              <a:t>•  Predominantly males are affected</a:t>
            </a:r>
          </a:p>
          <a:p>
            <a:pPr indent="1588"/>
            <a:r>
              <a:rPr lang="en-US" dirty="0" smtClean="0"/>
              <a:t>   No father-to-son transmission </a:t>
            </a:r>
          </a:p>
          <a:p>
            <a:pPr marL="347663" indent="0"/>
            <a:r>
              <a:rPr lang="en-US" dirty="0" smtClean="0"/>
              <a:t>   All daughters of an affected father be obligate        	carriers  </a:t>
            </a:r>
          </a:p>
          <a:p>
            <a:pPr marL="347663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•  Affected females are extremely rare</a:t>
            </a:r>
          </a:p>
          <a:p>
            <a:pPr indent="61913"/>
            <a:r>
              <a:rPr lang="en-US" dirty="0" smtClean="0"/>
              <a:t>   The trait skips generations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C000"/>
                </a:solidFill>
              </a:rPr>
              <a:t>X Linked Recessive</a:t>
            </a:r>
            <a:endParaRPr lang="en-US" sz="3600" dirty="0">
              <a:solidFill>
                <a:srgbClr val="FFC000"/>
              </a:solidFill>
            </a:endParaRPr>
          </a:p>
        </p:txBody>
      </p:sp>
      <p:pic>
        <p:nvPicPr>
          <p:cNvPr id="5125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9412" y="2705894"/>
            <a:ext cx="3305175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 cstate="print"/>
          <a:srcRect t="7194" r="671"/>
          <a:stretch>
            <a:fillRect/>
          </a:stretch>
        </p:blipFill>
        <p:spPr bwMode="auto">
          <a:xfrm>
            <a:off x="1600200" y="1524000"/>
            <a:ext cx="6553200" cy="491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C:\Users\Acer\Desktop\images (1)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1238" y="990600"/>
            <a:ext cx="4476762" cy="587004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304800"/>
            <a:ext cx="9144000" cy="58213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 smtClean="0"/>
              <a:t>			</a:t>
            </a:r>
            <a:r>
              <a:rPr lang="en-US" sz="4000" dirty="0" smtClean="0">
                <a:solidFill>
                  <a:srgbClr val="FFC000"/>
                </a:solidFill>
              </a:rPr>
              <a:t>Chromosomal anomalies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		</a:t>
            </a:r>
          </a:p>
          <a:p>
            <a:pPr>
              <a:buNone/>
            </a:pPr>
            <a:r>
              <a:rPr lang="en-US" dirty="0" smtClean="0"/>
              <a:t>	Numerical anomalies		Structural </a:t>
            </a:r>
            <a:r>
              <a:rPr lang="en-US" dirty="0" err="1" smtClean="0"/>
              <a:t>anomlies</a:t>
            </a:r>
            <a:endParaRPr lang="en-US" dirty="0" smtClean="0"/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		</a:t>
            </a:r>
            <a:r>
              <a:rPr lang="en-US" dirty="0" err="1" smtClean="0"/>
              <a:t>Trisomy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		</a:t>
            </a:r>
            <a:r>
              <a:rPr lang="en-US" dirty="0" err="1" smtClean="0"/>
              <a:t>Monosomy</a:t>
            </a:r>
            <a:endParaRPr lang="en-US" dirty="0" smtClean="0"/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				Occur in 0.4% of live births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1752600" y="914400"/>
            <a:ext cx="1600200" cy="1219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953000" y="1066800"/>
            <a:ext cx="1447800" cy="1066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600200" y="2743200"/>
            <a:ext cx="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5841" y="3810000"/>
            <a:ext cx="5918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Involving </a:t>
            </a:r>
            <a:r>
              <a:rPr lang="en-US" sz="2800" dirty="0" err="1" smtClean="0"/>
              <a:t>autosomes</a:t>
            </a:r>
            <a:r>
              <a:rPr lang="en-US" sz="2800" dirty="0" smtClean="0"/>
              <a:t>/sex chromosomes</a:t>
            </a:r>
            <a:endParaRPr lang="en-US" sz="2800" dirty="0"/>
          </a:p>
        </p:txBody>
      </p:sp>
      <p:sp>
        <p:nvSpPr>
          <p:cNvPr id="10" name="Right Brace 9"/>
          <p:cNvSpPr/>
          <p:nvPr/>
        </p:nvSpPr>
        <p:spPr>
          <a:xfrm>
            <a:off x="2667000" y="3505200"/>
            <a:ext cx="685800" cy="10668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C000"/>
                </a:solidFill>
              </a:rPr>
              <a:t>X Linked Recessive Disorders</a:t>
            </a:r>
            <a:endParaRPr lang="en-US" sz="3600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err="1" smtClean="0"/>
              <a:t>Haemophilia</a:t>
            </a:r>
            <a:r>
              <a:rPr lang="en-US" dirty="0" smtClean="0"/>
              <a:t> A </a:t>
            </a:r>
          </a:p>
          <a:p>
            <a:r>
              <a:rPr lang="en-US" dirty="0" err="1" smtClean="0"/>
              <a:t>Haemophilia</a:t>
            </a:r>
            <a:r>
              <a:rPr lang="en-US" dirty="0" smtClean="0"/>
              <a:t> B</a:t>
            </a:r>
          </a:p>
          <a:p>
            <a:r>
              <a:rPr lang="en-US" dirty="0" smtClean="0"/>
              <a:t>Glucose 6 </a:t>
            </a:r>
            <a:r>
              <a:rPr lang="en-US" dirty="0" err="1" smtClean="0"/>
              <a:t>Phosphatase</a:t>
            </a:r>
            <a:r>
              <a:rPr lang="en-US" dirty="0" smtClean="0"/>
              <a:t> </a:t>
            </a:r>
            <a:r>
              <a:rPr lang="en-US" dirty="0" err="1" smtClean="0"/>
              <a:t>Dehydogenase</a:t>
            </a:r>
            <a:r>
              <a:rPr lang="en-US" dirty="0" smtClean="0"/>
              <a:t> deficiency</a:t>
            </a:r>
          </a:p>
          <a:p>
            <a:r>
              <a:rPr lang="en-US" dirty="0" smtClean="0"/>
              <a:t>Duchene muscular dystrophy </a:t>
            </a:r>
          </a:p>
          <a:p>
            <a:r>
              <a:rPr lang="en-US" dirty="0" smtClean="0"/>
              <a:t>Becker muscular dystrophy</a:t>
            </a:r>
          </a:p>
          <a:p>
            <a:r>
              <a:rPr lang="en-US" dirty="0" smtClean="0"/>
              <a:t>Red-green </a:t>
            </a:r>
            <a:r>
              <a:rPr lang="en-US" dirty="0" err="1" smtClean="0"/>
              <a:t>colour</a:t>
            </a:r>
            <a:r>
              <a:rPr lang="en-US" dirty="0" smtClean="0"/>
              <a:t> blindness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FFC000"/>
                </a:solidFill>
              </a:rPr>
              <a:t>X Linked Dominant Inheritance</a:t>
            </a:r>
            <a:endParaRPr lang="en-US" sz="4000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dirty="0" smtClean="0">
                <a:solidFill>
                  <a:srgbClr val="FFC000"/>
                </a:solidFill>
              </a:rPr>
              <a:t>Pedigree</a:t>
            </a:r>
          </a:p>
          <a:p>
            <a:r>
              <a:rPr lang="en-US" dirty="0" smtClean="0"/>
              <a:t>Similar to </a:t>
            </a:r>
            <a:r>
              <a:rPr lang="en-US" dirty="0" err="1" smtClean="0"/>
              <a:t>Autosomal</a:t>
            </a:r>
            <a:r>
              <a:rPr lang="en-US" dirty="0" smtClean="0"/>
              <a:t> dominant</a:t>
            </a:r>
          </a:p>
          <a:p>
            <a:r>
              <a:rPr lang="en-US" dirty="0" smtClean="0"/>
              <a:t>More/only females</a:t>
            </a:r>
          </a:p>
          <a:p>
            <a:r>
              <a:rPr lang="en-US" dirty="0" smtClean="0"/>
              <a:t>Father transmits to all the daughters; never to sons</a:t>
            </a:r>
          </a:p>
          <a:p>
            <a:pPr>
              <a:buNone/>
            </a:pPr>
            <a:r>
              <a:rPr lang="en-US" dirty="0" smtClean="0">
                <a:solidFill>
                  <a:srgbClr val="FFC000"/>
                </a:solidFill>
              </a:rPr>
              <a:t>Examples</a:t>
            </a:r>
          </a:p>
          <a:p>
            <a:r>
              <a:rPr lang="en-US" dirty="0" smtClean="0"/>
              <a:t>Vitamin D resistant rickets</a:t>
            </a:r>
          </a:p>
          <a:p>
            <a:r>
              <a:rPr lang="en-US" dirty="0" smtClean="0"/>
              <a:t>Rett syndrome</a:t>
            </a:r>
          </a:p>
          <a:p>
            <a:r>
              <a:rPr lang="en-US" dirty="0" err="1" smtClean="0"/>
              <a:t>Incontinentia</a:t>
            </a:r>
            <a:r>
              <a:rPr lang="en-US" dirty="0" smtClean="0"/>
              <a:t> </a:t>
            </a:r>
            <a:r>
              <a:rPr lang="en-US" dirty="0" err="1" smtClean="0"/>
              <a:t>pigmenti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Y-linked inheritance</a:t>
            </a:r>
            <a:br>
              <a:rPr lang="en-US" dirty="0" smtClean="0">
                <a:solidFill>
                  <a:srgbClr val="FFC000"/>
                </a:solidFill>
              </a:rPr>
            </a:b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Hairy </a:t>
            </a:r>
            <a:r>
              <a:rPr lang="en-US" dirty="0" err="1" smtClean="0"/>
              <a:t>pinna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http://4.bp.blogspot.com/_AoHHM5uQvTc/TQbYDAtdA1I/AAAAAAAAAAM/o1y0-OkjvZs/s1600/Picture1.png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0"/>
            <a:ext cx="7848600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Diagnosis of single gene disorders</a:t>
            </a:r>
            <a:br>
              <a:rPr lang="en-US" dirty="0" smtClean="0">
                <a:solidFill>
                  <a:srgbClr val="FFC000"/>
                </a:solidFill>
              </a:rPr>
            </a:b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Molecular genetic studies</a:t>
            </a:r>
          </a:p>
          <a:p>
            <a:pPr>
              <a:buNone/>
            </a:pPr>
            <a:r>
              <a:rPr lang="en-US" dirty="0" smtClean="0">
                <a:solidFill>
                  <a:srgbClr val="FFC000"/>
                </a:solidFill>
              </a:rPr>
              <a:t>Treatment of single gene disorders</a:t>
            </a:r>
          </a:p>
          <a:p>
            <a:r>
              <a:rPr lang="en-US" dirty="0" smtClean="0"/>
              <a:t>Gene therapy</a:t>
            </a:r>
          </a:p>
          <a:p>
            <a:r>
              <a:rPr lang="en-US" dirty="0" smtClean="0"/>
              <a:t>Defined as introduction of nucleic acids into a tissue to prevent, inhibit or reverse a pathological process</a:t>
            </a:r>
          </a:p>
          <a:p>
            <a:r>
              <a:rPr lang="en-US" dirty="0" smtClean="0"/>
              <a:t>Still mostly in the experimental stages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Mitochondrial inheritance</a:t>
            </a:r>
            <a:br>
              <a:rPr lang="en-US" dirty="0" smtClean="0">
                <a:solidFill>
                  <a:srgbClr val="FFC000"/>
                </a:solidFill>
              </a:rPr>
            </a:b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Mitochondrial genome</a:t>
            </a:r>
          </a:p>
          <a:p>
            <a:r>
              <a:rPr lang="en-US" dirty="0" smtClean="0"/>
              <a:t>codes for 13 proteins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Transmission</a:t>
            </a:r>
          </a:p>
          <a:p>
            <a:r>
              <a:rPr lang="en-US" dirty="0" smtClean="0"/>
              <a:t>Maternal transmission</a:t>
            </a:r>
          </a:p>
          <a:p>
            <a:r>
              <a:rPr lang="en-US" dirty="0" smtClean="0"/>
              <a:t>•</a:t>
            </a:r>
            <a:r>
              <a:rPr lang="en-US" dirty="0" err="1" smtClean="0"/>
              <a:t>Eg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Leber</a:t>
            </a:r>
            <a:r>
              <a:rPr lang="en-US" smtClean="0"/>
              <a:t> hereditary </a:t>
            </a:r>
            <a:r>
              <a:rPr lang="en-US" dirty="0" smtClean="0"/>
              <a:t>optic neuropathy</a:t>
            </a:r>
          </a:p>
          <a:p>
            <a:r>
              <a:rPr lang="en-US" dirty="0" smtClean="0"/>
              <a:t>MELAS syndrome (Mitochondrial </a:t>
            </a:r>
            <a:r>
              <a:rPr lang="en-US" dirty="0" err="1" smtClean="0"/>
              <a:t>myopathy</a:t>
            </a:r>
            <a:r>
              <a:rPr lang="en-US" dirty="0" smtClean="0"/>
              <a:t>, encephalopathy, lactic acidosis, and stroke) is a progressive neurodegenerative disorder.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C000"/>
                </a:solidFill>
              </a:rPr>
              <a:t>Multifactorial</a:t>
            </a:r>
            <a:r>
              <a:rPr lang="en-US" dirty="0" smtClean="0">
                <a:solidFill>
                  <a:srgbClr val="FFC000"/>
                </a:solidFill>
              </a:rPr>
              <a:t> inheritance</a:t>
            </a:r>
            <a:br>
              <a:rPr lang="en-US" dirty="0" smtClean="0">
                <a:solidFill>
                  <a:srgbClr val="FFC000"/>
                </a:solidFill>
              </a:rPr>
            </a:b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>
                <a:solidFill>
                  <a:srgbClr val="FFC000"/>
                </a:solidFill>
              </a:rPr>
              <a:t>Genes + Environment</a:t>
            </a:r>
          </a:p>
          <a:p>
            <a:r>
              <a:rPr lang="en-US" dirty="0" smtClean="0"/>
              <a:t>Familial diseases </a:t>
            </a:r>
          </a:p>
          <a:p>
            <a:pPr>
              <a:buNone/>
            </a:pPr>
            <a:r>
              <a:rPr lang="en-US" dirty="0" smtClean="0">
                <a:solidFill>
                  <a:srgbClr val="FFC000"/>
                </a:solidFill>
              </a:rPr>
              <a:t>Examples </a:t>
            </a:r>
          </a:p>
          <a:p>
            <a:r>
              <a:rPr lang="en-US" dirty="0" smtClean="0"/>
              <a:t>Diabetes mellitus</a:t>
            </a:r>
          </a:p>
          <a:p>
            <a:r>
              <a:rPr lang="en-US" dirty="0" smtClean="0"/>
              <a:t>Hypertension</a:t>
            </a:r>
          </a:p>
          <a:p>
            <a:r>
              <a:rPr lang="en-US" dirty="0" smtClean="0"/>
              <a:t>Bronchial Asthma</a:t>
            </a:r>
          </a:p>
          <a:p>
            <a:r>
              <a:rPr lang="en-US" dirty="0" smtClean="0"/>
              <a:t>Cleft palate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Basic Medical Genetics</a:t>
            </a:r>
          </a:p>
          <a:p>
            <a:pPr>
              <a:buNone/>
            </a:pPr>
            <a:r>
              <a:rPr lang="en-US" dirty="0" smtClean="0"/>
              <a:t>	by Professor Rohan </a:t>
            </a:r>
            <a:r>
              <a:rPr lang="en-US" dirty="0" err="1" smtClean="0"/>
              <a:t>Jayasekera</a:t>
            </a:r>
            <a:r>
              <a:rPr lang="en-US" dirty="0" smtClean="0"/>
              <a:t> </a:t>
            </a:r>
          </a:p>
          <a:p>
            <a:r>
              <a:rPr lang="en-US" dirty="0" smtClean="0"/>
              <a:t>Illustrated Textbook of Paediatrics</a:t>
            </a:r>
          </a:p>
          <a:p>
            <a:r>
              <a:rPr lang="en-US" dirty="0" smtClean="0"/>
              <a:t>Nelson Textbook of Paediatrics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FFC000"/>
                </a:solidFill>
              </a:rPr>
              <a:t>Numerical Chromosomal Disorders </a:t>
            </a:r>
            <a:br>
              <a:rPr lang="en-US" sz="3600" dirty="0" smtClean="0">
                <a:solidFill>
                  <a:srgbClr val="FFC000"/>
                </a:solidFill>
              </a:rPr>
            </a:br>
            <a:r>
              <a:rPr lang="en-US" sz="3600" dirty="0" err="1" smtClean="0">
                <a:solidFill>
                  <a:srgbClr val="FFC000"/>
                </a:solidFill>
              </a:rPr>
              <a:t>Trisomies</a:t>
            </a:r>
            <a:endParaRPr lang="en-US" sz="3600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839200" cy="5257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3600" b="1" dirty="0" smtClean="0">
                <a:solidFill>
                  <a:srgbClr val="FFC000"/>
                </a:solidFill>
              </a:rPr>
              <a:t>	</a:t>
            </a:r>
            <a:r>
              <a:rPr lang="en-US" dirty="0" smtClean="0"/>
              <a:t>Presence of three copies of a single Chromosome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smtClean="0">
                <a:solidFill>
                  <a:srgbClr val="FFC000"/>
                </a:solidFill>
              </a:rPr>
              <a:t>Causes</a:t>
            </a:r>
          </a:p>
          <a:p>
            <a:r>
              <a:rPr lang="en-US" dirty="0" smtClean="0"/>
              <a:t>Non disjunction at </a:t>
            </a:r>
            <a:r>
              <a:rPr lang="en-US" dirty="0" err="1" smtClean="0"/>
              <a:t>gametogenesis</a:t>
            </a:r>
            <a:r>
              <a:rPr lang="en-US" dirty="0" smtClean="0"/>
              <a:t> 						or due to translocations</a:t>
            </a:r>
          </a:p>
          <a:p>
            <a:pPr>
              <a:buNone/>
            </a:pPr>
            <a:r>
              <a:rPr lang="en-US" dirty="0" smtClean="0">
                <a:solidFill>
                  <a:srgbClr val="FFC000"/>
                </a:solidFill>
              </a:rPr>
              <a:t>	Examples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err="1" smtClean="0"/>
              <a:t>Trisomy</a:t>
            </a:r>
            <a:r>
              <a:rPr lang="en-US" dirty="0" smtClean="0"/>
              <a:t> 21 (Down syndrome)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err="1" smtClean="0"/>
              <a:t>Trisomy</a:t>
            </a:r>
            <a:r>
              <a:rPr lang="en-US" dirty="0" smtClean="0"/>
              <a:t> 18 (Edward syndrome)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err="1" smtClean="0"/>
              <a:t>Trisomy</a:t>
            </a:r>
            <a:r>
              <a:rPr lang="en-US" dirty="0" smtClean="0"/>
              <a:t> 13 (</a:t>
            </a:r>
            <a:r>
              <a:rPr lang="en-US" dirty="0" err="1" smtClean="0"/>
              <a:t>Patau</a:t>
            </a:r>
            <a:r>
              <a:rPr lang="en-US" dirty="0" smtClean="0"/>
              <a:t> syndrome)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What is Down Syndrome?</a:t>
            </a:r>
            <a:br>
              <a:rPr lang="en-US" sz="32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</a:br>
            <a:endParaRPr lang="en-US" sz="3200" dirty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915400" cy="45720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A Genetic condition that causes delays in physical and intellectual development </a:t>
            </a:r>
          </a:p>
          <a:p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Occurs in approximately one in 800 – 1000 live births </a:t>
            </a:r>
          </a:p>
          <a:p>
            <a:endParaRPr lang="en-US" sz="1600" dirty="0" smtClean="0">
              <a:latin typeface="Calibri" pitchFamily="34" charset="0"/>
              <a:cs typeface="Calibri" pitchFamily="34" charset="0"/>
            </a:endParaRP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The most frequently occurring  chromosomal disorder </a:t>
            </a:r>
          </a:p>
          <a:p>
            <a:endParaRPr lang="en-US" dirty="0"/>
          </a:p>
        </p:txBody>
      </p:sp>
      <p:pic>
        <p:nvPicPr>
          <p:cNvPr id="4" name="Picture 3" descr="https://encrypted-tbn3.google.com/images?q=tbn:ANd9GcTKh3HOFELs0_ywy4iY4owR9u60qicop8uLDNRoeknuWw3xE6ZuyWc-jlHN">
            <a:hlinkClick r:id="rId2"/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4114800"/>
            <a:ext cx="414082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57200"/>
            <a:ext cx="7772400" cy="9144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Types of Down Syndrome</a:t>
            </a:r>
            <a:br>
              <a:rPr lang="en-US" sz="32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</a:br>
            <a:endParaRPr lang="en-US" sz="3200" dirty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763000" cy="4572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3 </a:t>
            </a:r>
            <a:r>
              <a:rPr lang="en-US" dirty="0" smtClean="0">
                <a:solidFill>
                  <a:srgbClr val="FFC000"/>
                </a:solidFill>
              </a:rPr>
              <a:t>chromosomal patterns</a:t>
            </a:r>
          </a:p>
          <a:p>
            <a:pPr>
              <a:buNone/>
            </a:pPr>
            <a:endParaRPr lang="en-US" sz="1200" dirty="0" smtClean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>
              <a:buNone/>
            </a:pPr>
            <a:r>
              <a:rPr lang="en-US" dirty="0" smtClean="0">
                <a:solidFill>
                  <a:srgbClr val="FFC000"/>
                </a:solidFill>
              </a:rPr>
              <a:t>	</a:t>
            </a:r>
            <a:r>
              <a:rPr lang="en-US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1. </a:t>
            </a:r>
            <a:r>
              <a:rPr lang="en-US" sz="28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Trisomy 21 (nondisjunction)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The extra chromosome is replicated in every cell of the body</a:t>
            </a:r>
          </a:p>
          <a:p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Accounts for 95% of all cases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g_hi" descr="https://encrypted-tbn3.google.com/images?q=tbn:ANd9GcQExCIc626pIFMFNITi9l71_8e0zNyffU7HQ03CKG4ox3AEqpU1-Q">
            <a:hlinkClick r:id="rId2"/>
          </p:cNvPr>
          <p:cNvPicPr>
            <a:picLocks noGrp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3962400"/>
            <a:ext cx="44196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down syndrome chromosone chart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63246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172200" y="533400"/>
            <a:ext cx="3429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Non disjunction</a:t>
            </a:r>
            <a:endParaRPr lang="en-US" sz="3200" dirty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509</TotalTime>
  <Words>881</Words>
  <Application>Microsoft Office PowerPoint</Application>
  <PresentationFormat>On-screen Show (4:3)</PresentationFormat>
  <Paragraphs>279</Paragraphs>
  <Slides>57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An Introduction to Clinical Genetics</vt:lpstr>
      <vt:lpstr>Clinical/ Medical genetics</vt:lpstr>
      <vt:lpstr> Genetic Diseases</vt:lpstr>
      <vt:lpstr>Slide 4</vt:lpstr>
      <vt:lpstr>Slide 5</vt:lpstr>
      <vt:lpstr>Numerical Chromosomal Disorders  Trisomies</vt:lpstr>
      <vt:lpstr>What is Down Syndrome? </vt:lpstr>
      <vt:lpstr>Types of Down Syndrome </vt:lpstr>
      <vt:lpstr>Slide 9</vt:lpstr>
      <vt:lpstr>Types of Down Syndrome </vt:lpstr>
      <vt:lpstr> 14,21 Translocation</vt:lpstr>
      <vt:lpstr>Types of Down Syndrome </vt:lpstr>
      <vt:lpstr>Down Syndrome The Phenotype</vt:lpstr>
      <vt:lpstr>Slide 14</vt:lpstr>
      <vt:lpstr>Slide 15</vt:lpstr>
      <vt:lpstr>Down Syndrome - Intellectual  Disability</vt:lpstr>
      <vt:lpstr>Down Syndrome - Associations</vt:lpstr>
      <vt:lpstr>Down Syndrome – Associations/complications</vt:lpstr>
      <vt:lpstr>Down Syndrome Associations/Complications</vt:lpstr>
      <vt:lpstr>Chromosomal Disorders     Trisomy 18 - Edward syndrome</vt:lpstr>
      <vt:lpstr>Chromosomal Disorders     Trisomy 13 - Patau Syndrome</vt:lpstr>
      <vt:lpstr>Klinefelter Syndrome (47 XXY)</vt:lpstr>
      <vt:lpstr>Slide 23</vt:lpstr>
      <vt:lpstr>Chromosomal Disorders - Monosomies</vt:lpstr>
      <vt:lpstr>Turner Syndrome - Karyotype</vt:lpstr>
      <vt:lpstr>Turner Syndrome (45 X)</vt:lpstr>
      <vt:lpstr>Slide 27</vt:lpstr>
      <vt:lpstr>Turner Syndrome</vt:lpstr>
      <vt:lpstr>Chromosomal mosaicism </vt:lpstr>
      <vt:lpstr>Slide 30</vt:lpstr>
      <vt:lpstr>Structural Chromosomal Anomalies </vt:lpstr>
      <vt:lpstr>Prader-willi syndrome</vt:lpstr>
      <vt:lpstr>Fragile X Chromosome</vt:lpstr>
      <vt:lpstr>Slide 34</vt:lpstr>
      <vt:lpstr>Single Gene Disorders</vt:lpstr>
      <vt:lpstr>Autosomal Dominant Inheritance</vt:lpstr>
      <vt:lpstr>Autosomal Dominant Inheritance</vt:lpstr>
      <vt:lpstr>Slide 38</vt:lpstr>
      <vt:lpstr> Autosomal Dominant Inheritance  </vt:lpstr>
      <vt:lpstr>Autosomal Dominant Diseases</vt:lpstr>
      <vt:lpstr>Slide 41</vt:lpstr>
      <vt:lpstr>Autosomal Recessive Inheritance</vt:lpstr>
      <vt:lpstr>Autosomal Recessive Inheritance</vt:lpstr>
      <vt:lpstr>Slide 44</vt:lpstr>
      <vt:lpstr>Slide 45</vt:lpstr>
      <vt:lpstr>Autosomal Recessive Disorders</vt:lpstr>
      <vt:lpstr>X Linked Recessive Inheritance</vt:lpstr>
      <vt:lpstr>X Linked Recessive</vt:lpstr>
      <vt:lpstr>Slide 49</vt:lpstr>
      <vt:lpstr>X Linked Recessive Disorders</vt:lpstr>
      <vt:lpstr>X Linked Dominant Inheritance</vt:lpstr>
      <vt:lpstr>Y-linked inheritance </vt:lpstr>
      <vt:lpstr>Slide 53</vt:lpstr>
      <vt:lpstr>Diagnosis of single gene disorders </vt:lpstr>
      <vt:lpstr>Mitochondrial inheritance </vt:lpstr>
      <vt:lpstr>Multifactorial inheritance </vt:lpstr>
      <vt:lpstr>Slide 57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Acer</dc:creator>
  <cp:lastModifiedBy>ayesha</cp:lastModifiedBy>
  <cp:revision>26</cp:revision>
  <dcterms:created xsi:type="dcterms:W3CDTF">2015-01-10T11:57:00Z</dcterms:created>
  <dcterms:modified xsi:type="dcterms:W3CDTF">2018-06-19T05:23:50Z</dcterms:modified>
</cp:coreProperties>
</file>